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90601"/>
            <a:ext cx="8458200" cy="15239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Sources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and purification of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water</a:t>
            </a: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38599"/>
            <a:ext cx="7772400" cy="772711"/>
          </a:xfrm>
        </p:spPr>
        <p:txBody>
          <a:bodyPr>
            <a:normAutofit fontScale="55000" lnSpcReduction="20000"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Dr.M.V.Ajith</a:t>
            </a:r>
            <a:r>
              <a:rPr lang="en-US" sz="2800" dirty="0" smtClean="0">
                <a:solidFill>
                  <a:schemeClr val="tx1"/>
                </a:solidFill>
              </a:rPr>
              <a:t> Kumar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Prof .Dept Community Medicine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S.K.H.M.C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lvl="0">
              <a:defRPr/>
            </a:lvl1pPr>
          </a:lstStyle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Purification of water on a large scale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b="1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314324" y="1600200"/>
            <a:ext cx="8229600" cy="4886364"/>
          </a:xfrm>
          <a:prstGeom prst="rect">
            <a:avLst/>
          </a:prstGeom>
        </p:spPr>
        <p:txBody>
          <a:bodyPr>
            <a:normAutofit/>
          </a:bodyPr>
          <a:lstStyle>
            <a:lvl1pPr lvl="0">
              <a:defRPr/>
            </a:lvl1pPr>
          </a:lstStyle>
          <a:p>
            <a:pPr lvl="0">
              <a:buNone/>
            </a:pPr>
            <a:r>
              <a:rPr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 Storage </a:t>
            </a:r>
          </a:p>
          <a:p>
            <a:pPr lvl="0">
              <a:buNone/>
            </a:pPr>
            <a:r>
              <a:rPr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2. Filtration</a:t>
            </a:r>
          </a:p>
          <a:p>
            <a:pPr lvl="0">
              <a:buNone/>
            </a:pPr>
            <a:r>
              <a:rPr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sz="2800" b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r>
              <a:rPr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Slow sand or biological filtration </a:t>
            </a:r>
          </a:p>
          <a:p>
            <a:pPr lvl="0">
              <a:buNone/>
            </a:pPr>
            <a:r>
              <a:rPr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1.  Supernatant water </a:t>
            </a:r>
          </a:p>
          <a:p>
            <a:pPr lvl="0">
              <a:buNone/>
            </a:pPr>
            <a:r>
              <a:rPr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2. A bed of graded sand </a:t>
            </a:r>
          </a:p>
          <a:p>
            <a:pPr lvl="0">
              <a:buNone/>
            </a:pPr>
            <a:r>
              <a:rPr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3. An under drainage system   </a:t>
            </a:r>
          </a:p>
          <a:p>
            <a:pPr lvl="0">
              <a:buNone/>
            </a:pPr>
            <a:r>
              <a:rPr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4. A system of filter control  valves </a:t>
            </a:r>
          </a:p>
          <a:p>
            <a:pPr lvl="0">
              <a:buNone/>
            </a:pPr>
            <a:r>
              <a:rPr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lvl="0">
              <a:defRPr/>
            </a:lvl1pPr>
          </a:lstStyle>
          <a:p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B. Rapid sand or mechanical filter</a:t>
            </a:r>
            <a:endParaRPr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>
              <a:buNone/>
            </a:pPr>
            <a:r>
              <a:rPr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buNone/>
            </a:pPr>
            <a:r>
              <a:rPr sz="2800" b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1.  Coagulation </a:t>
            </a:r>
          </a:p>
          <a:p>
            <a:pPr lvl="0">
              <a:buNone/>
            </a:pPr>
            <a:r>
              <a:rPr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2.  Rapid mixing  </a:t>
            </a:r>
          </a:p>
          <a:p>
            <a:pPr lvl="0">
              <a:buNone/>
            </a:pPr>
            <a:r>
              <a:rPr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3.  Flocculation </a:t>
            </a:r>
          </a:p>
          <a:p>
            <a:pPr lvl="0">
              <a:buNone/>
            </a:pPr>
            <a:r>
              <a:rPr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4.  Sedimentation </a:t>
            </a:r>
          </a:p>
          <a:p>
            <a:pPr lvl="0">
              <a:buNone/>
            </a:pPr>
            <a:r>
              <a:rPr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5.  Filtration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sz="32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Filter beds  </a:t>
            </a:r>
          </a:p>
          <a:p>
            <a:pPr lvl="0"/>
            <a:endParaRPr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sz="32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Backwashing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Chlorination </a:t>
            </a:r>
          </a:p>
          <a:p>
            <a:pPr lvl="0"/>
            <a:r>
              <a:rPr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Break point of chlorination </a:t>
            </a:r>
          </a:p>
          <a:p>
            <a:pPr lvl="0"/>
            <a:r>
              <a:rPr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Super chlorination </a:t>
            </a:r>
          </a:p>
          <a:p>
            <a:pPr lvl="0"/>
            <a:r>
              <a:rPr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Orthotolidine (OT) test </a:t>
            </a:r>
          </a:p>
          <a:p>
            <a:pPr lvl="0"/>
            <a:r>
              <a:rPr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Other agents – ozonation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28596" y="928670"/>
            <a:ext cx="8229600" cy="1357314"/>
          </a:xfrm>
          <a:prstGeom prst="rect">
            <a:avLst/>
          </a:prstGeom>
        </p:spPr>
        <p:txBody>
          <a:bodyPr>
            <a:normAutofit/>
          </a:bodyPr>
          <a:lstStyle>
            <a:lvl1pPr lvl="0">
              <a:defRPr/>
            </a:lvl1pPr>
          </a:lstStyle>
          <a:p>
            <a:pPr lvl="0"/>
            <a:r>
              <a:rPr b="1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2. Purification of water on a small scale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0034" y="2428868"/>
            <a:ext cx="8229600" cy="4110046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514350" lvl="0" indent="-514350">
              <a:buFont typeface="Calibri"/>
              <a:buAutoNum type="arabicPeriod"/>
            </a:pPr>
            <a:r>
              <a:rPr sz="32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Boiling </a:t>
            </a:r>
          </a:p>
          <a:p>
            <a:pPr marL="514350" lvl="0" indent="-514350">
              <a:buFont typeface="Calibri"/>
              <a:buAutoNum type="arabicPeriod"/>
            </a:pPr>
            <a:r>
              <a:rPr sz="32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Chemical disinfection </a:t>
            </a:r>
          </a:p>
          <a:p>
            <a:pPr marL="514350" lvl="0" indent="-514350">
              <a:buFont typeface="Calibri"/>
              <a:buAutoNum type="arabicPeriod"/>
            </a:pPr>
            <a:r>
              <a:rPr sz="32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Filtration </a:t>
            </a:r>
          </a:p>
          <a:p>
            <a:pPr marL="514350" lvl="0" indent="-514350">
              <a:buFont typeface="Calibri"/>
              <a:buAutoNum type="arabicPeriod"/>
            </a:pPr>
            <a:r>
              <a:rPr sz="32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Ultraviolet irradiation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Steps in well disinfection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514350" lvl="0" indent="-514350">
              <a:buFont typeface="Calibri"/>
              <a:buAutoNum type="arabicPeriod"/>
            </a:pPr>
            <a:r>
              <a:rPr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Find the volume of water in a well </a:t>
            </a:r>
          </a:p>
          <a:p>
            <a:pPr marL="514350" lvl="0" indent="-514350">
              <a:buFont typeface="Calibri"/>
              <a:buAutoNum type="arabicPeriod"/>
            </a:pPr>
            <a:r>
              <a:rPr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Find the amount of bleaching powder required for disinfection </a:t>
            </a:r>
          </a:p>
          <a:p>
            <a:pPr marL="514350" lvl="0" indent="-514350">
              <a:buFont typeface="Calibri"/>
              <a:buAutoNum type="arabicPeriod"/>
            </a:pPr>
            <a:r>
              <a:rPr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Dissolve bleaching powder in water </a:t>
            </a:r>
          </a:p>
          <a:p>
            <a:pPr marL="514350" lvl="0" indent="-514350">
              <a:buFont typeface="Calibri"/>
              <a:buAutoNum type="arabicPeriod"/>
            </a:pPr>
            <a:r>
              <a:rPr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Delivery of chlorine solution into the well </a:t>
            </a:r>
          </a:p>
          <a:p>
            <a:pPr marL="514350" lvl="0" indent="-514350">
              <a:buFont typeface="Calibri"/>
              <a:buAutoNum type="arabicPeriod"/>
            </a:pPr>
            <a:r>
              <a:rPr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Contact </a:t>
            </a:r>
            <a:r>
              <a:rPr sz="28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period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one hour </a:t>
            </a:r>
            <a:r>
              <a:rPr sz="28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sz="280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Calibri"/>
              <a:buAutoNum type="arabicPeriod"/>
            </a:pPr>
            <a:r>
              <a:rPr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Orthotolidine arsenite test 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r>
              <a:rPr lang="en-US" sz="4000" dirty="0" smtClean="0"/>
              <a:t> </a:t>
            </a:r>
            <a:r>
              <a:rPr lang="en-US" sz="4400" dirty="0" smtClean="0">
                <a:effectLst/>
                <a:latin typeface="Times New Roman" pitchFamily="18" charset="0"/>
                <a:cs typeface="Times New Roman" pitchFamily="18" charset="0"/>
              </a:rPr>
              <a:t>Double </a:t>
            </a:r>
            <a:r>
              <a:rPr lang="en-US" sz="4400" dirty="0" smtClean="0">
                <a:effectLst/>
                <a:latin typeface="Times New Roman" pitchFamily="18" charset="0"/>
                <a:cs typeface="Times New Roman" pitchFamily="18" charset="0"/>
              </a:rPr>
              <a:t>pot </a:t>
            </a:r>
            <a:r>
              <a:rPr lang="en-US" sz="4400" dirty="0" smtClean="0">
                <a:effectLst/>
                <a:latin typeface="Times New Roman" pitchFamily="18" charset="0"/>
                <a:cs typeface="Times New Roman" pitchFamily="18" charset="0"/>
              </a:rPr>
              <a:t>method </a:t>
            </a:r>
            <a:endParaRPr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endParaRPr/>
          </a:p>
          <a:p>
            <a:pPr lvl="0"/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28596" y="1000108"/>
            <a:ext cx="8229600" cy="1357322"/>
          </a:xfrm>
          <a:prstGeom prst="rect">
            <a:avLst/>
          </a:prstGeom>
        </p:spPr>
        <p:txBody>
          <a:bodyPr>
            <a:normAutofit/>
          </a:bodyPr>
          <a:lstStyle>
            <a:lvl1pPr lvl="0">
              <a:defRPr/>
            </a:lvl1pPr>
          </a:lstStyle>
          <a:p>
            <a:pPr lvl="0"/>
            <a:r>
              <a:rPr b="1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Water quality – criteria and standards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28596" y="2714620"/>
            <a:ext cx="8229600" cy="3143272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571500" lvl="0" indent="-571500">
              <a:buFont typeface="Calibri"/>
              <a:buAutoNum type="romanUcPeriod"/>
            </a:pPr>
            <a:r>
              <a:rPr sz="32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Acceptability aspects </a:t>
            </a:r>
          </a:p>
          <a:p>
            <a:pPr marL="571500" lvl="0" indent="-571500">
              <a:buFont typeface="Calibri"/>
              <a:buAutoNum type="romanUcPeriod"/>
            </a:pPr>
            <a:r>
              <a:rPr sz="32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Microbiological aspects </a:t>
            </a:r>
          </a:p>
          <a:p>
            <a:pPr marL="571500" lvl="0" indent="-571500">
              <a:buFont typeface="Calibri"/>
              <a:buAutoNum type="romanUcPeriod"/>
            </a:pPr>
            <a:r>
              <a:rPr sz="32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Chemical aspects m</a:t>
            </a:r>
          </a:p>
          <a:p>
            <a:pPr marL="571500" lvl="0" indent="-571500">
              <a:buFont typeface="Calibri"/>
              <a:buAutoNum type="romanUcPeriod"/>
            </a:pPr>
            <a:r>
              <a:rPr sz="32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Radiological aspects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Reference 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Park's Text Book of Preventive &amp; Social Medicine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500034" y="928670"/>
            <a:ext cx="8229600" cy="857248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Sources of water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708230"/>
          </a:xfrm>
          <a:prstGeom prst="rect">
            <a:avLst/>
          </a:prstGeom>
        </p:spPr>
        <p:txBody>
          <a:bodyPr>
            <a:normAutofit fontScale="92000" lnSpcReduction="10000"/>
          </a:bodyPr>
          <a:lstStyle>
            <a:lvl1pPr lvl="0">
              <a:defRPr/>
            </a:lvl1pPr>
          </a:lstStyle>
          <a:p>
            <a:pPr marL="514350" lvl="0" indent="-514350">
              <a:buNone/>
            </a:pPr>
            <a:r>
              <a:rPr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0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Rain </a:t>
            </a:r>
          </a:p>
          <a:p>
            <a:pPr marL="514350" lvl="0" indent="-514350">
              <a:buNone/>
            </a:pPr>
            <a:r>
              <a:rPr sz="30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2. Surface water    </a:t>
            </a:r>
          </a:p>
          <a:p>
            <a:pPr marL="514350" lvl="0" indent="-514350">
              <a:buNone/>
            </a:pPr>
            <a:r>
              <a:rPr sz="30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- Impounding reservoirs </a:t>
            </a:r>
          </a:p>
          <a:p>
            <a:pPr marL="514350" lvl="0" indent="-514350">
              <a:buNone/>
            </a:pPr>
            <a:r>
              <a:rPr sz="30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- Rivers and streams </a:t>
            </a:r>
          </a:p>
          <a:p>
            <a:pPr marL="514350" lvl="0" indent="-514350">
              <a:buNone/>
            </a:pPr>
            <a:r>
              <a:rPr sz="30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- Tanks, ponds and lake </a:t>
            </a:r>
          </a:p>
          <a:p>
            <a:pPr marL="514350" lvl="0" indent="-514350">
              <a:buNone/>
            </a:pPr>
            <a:r>
              <a:rPr sz="30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3. Ground water </a:t>
            </a:r>
          </a:p>
          <a:p>
            <a:pPr marL="514350" lvl="0" indent="-514350">
              <a:buNone/>
            </a:pPr>
            <a:r>
              <a:rPr sz="30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- Shallow well </a:t>
            </a:r>
          </a:p>
          <a:p>
            <a:pPr marL="514350" lvl="0" indent="-514350">
              <a:buNone/>
            </a:pPr>
            <a:r>
              <a:rPr sz="30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- Deep well </a:t>
            </a:r>
          </a:p>
          <a:p>
            <a:pPr marL="514350" lvl="0" indent="-514350">
              <a:buNone/>
            </a:pPr>
            <a:r>
              <a:rPr sz="30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-  Springs  </a:t>
            </a:r>
          </a:p>
          <a:p>
            <a:pPr marL="514350" lvl="0" indent="-514350">
              <a:buNone/>
            </a:pPr>
            <a:r>
              <a:rPr sz="30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ctr"/>
            <a:r>
              <a:rPr b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Rain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sz="32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Characteristics </a:t>
            </a:r>
          </a:p>
          <a:p>
            <a:pPr lvl="0"/>
            <a:endParaRPr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sz="32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Impurities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ctr"/>
            <a:r>
              <a:rPr b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Surface water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514350" lvl="0" indent="-514350">
              <a:buFont typeface="Calibri"/>
              <a:buAutoNum type="arabicPeriod"/>
            </a:pPr>
            <a:r>
              <a:rPr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Impounding reservoirs </a:t>
            </a:r>
          </a:p>
          <a:p>
            <a:pPr marL="514350" lvl="0" indent="-514350">
              <a:buFont typeface="Calibri"/>
              <a:buAutoNum type="arabicPeriod"/>
            </a:pPr>
            <a:endParaRPr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Calibri"/>
              <a:buAutoNum type="arabicPeriod"/>
            </a:pPr>
            <a:r>
              <a:rPr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Rivers </a:t>
            </a:r>
          </a:p>
          <a:p>
            <a:pPr marL="514350" lvl="0" indent="-514350">
              <a:buFont typeface="Calibri"/>
              <a:buAutoNum type="arabicPeriod"/>
            </a:pPr>
            <a:endParaRPr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Calibri"/>
              <a:buAutoNum type="arabicPeriod"/>
            </a:pPr>
            <a:r>
              <a:rPr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Tanks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ctr"/>
            <a:r>
              <a:rPr b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Ground water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Wells </a:t>
            </a:r>
          </a:p>
          <a:p>
            <a:pPr lvl="0"/>
            <a:endParaRPr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Sanitary well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28596" y="304800"/>
            <a:ext cx="8229600" cy="7620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Sanitary well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lvl="0">
              <a:defRPr/>
            </a:lvl1pPr>
          </a:lstStyle>
          <a:p>
            <a:pPr marL="514350" lvl="0" indent="-514350">
              <a:buFont typeface="Calibri"/>
              <a:buAutoNum type="arabicPeriod"/>
            </a:pPr>
            <a:r>
              <a:rPr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Location </a:t>
            </a:r>
          </a:p>
          <a:p>
            <a:pPr marL="514350" lvl="0" indent="-514350">
              <a:buFont typeface="Calibri"/>
              <a:buAutoNum type="arabicPeriod"/>
            </a:pPr>
            <a:r>
              <a:rPr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Lining </a:t>
            </a:r>
          </a:p>
          <a:p>
            <a:pPr marL="514350" lvl="0" indent="-514350">
              <a:buFont typeface="Calibri"/>
              <a:buAutoNum type="arabicPeriod"/>
            </a:pPr>
            <a:r>
              <a:rPr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Parapet wall </a:t>
            </a:r>
          </a:p>
          <a:p>
            <a:pPr marL="514350" lvl="0" indent="-514350">
              <a:buFont typeface="Calibri"/>
              <a:buAutoNum type="arabicPeriod"/>
            </a:pPr>
            <a:r>
              <a:rPr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Platform </a:t>
            </a:r>
          </a:p>
          <a:p>
            <a:pPr marL="514350" lvl="0" indent="-514350">
              <a:buFont typeface="Calibri"/>
              <a:buAutoNum type="arabicPeriod"/>
            </a:pPr>
            <a:r>
              <a:rPr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Drain </a:t>
            </a:r>
          </a:p>
          <a:p>
            <a:pPr marL="514350" lvl="0" indent="-514350">
              <a:buFont typeface="Calibri"/>
              <a:buAutoNum type="arabicPeriod"/>
            </a:pPr>
            <a:r>
              <a:rPr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Covering </a:t>
            </a:r>
          </a:p>
          <a:p>
            <a:pPr marL="514350" lvl="0" indent="-514350">
              <a:buFont typeface="Calibri"/>
              <a:buAutoNum type="arabicPeriod"/>
            </a:pPr>
            <a:r>
              <a:rPr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Hand pump </a:t>
            </a:r>
          </a:p>
          <a:p>
            <a:pPr marL="514350" lvl="0" indent="-514350">
              <a:buFont typeface="Calibri"/>
              <a:buAutoNum type="arabicPeriod"/>
            </a:pPr>
            <a:r>
              <a:rPr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Consumer responsibility </a:t>
            </a:r>
          </a:p>
          <a:p>
            <a:pPr marL="514350" lvl="0" indent="-514350">
              <a:buFont typeface="Calibri"/>
              <a:buAutoNum type="arabicPeriod"/>
            </a:pPr>
            <a:r>
              <a:rPr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Quality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Water pollution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28596" y="2643182"/>
            <a:ext cx="8229600" cy="2636529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Sewage </a:t>
            </a:r>
          </a:p>
          <a:p>
            <a:pPr lvl="0"/>
            <a:r>
              <a:rPr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Industrial and trade waste </a:t>
            </a:r>
          </a:p>
          <a:p>
            <a:pPr lvl="0"/>
            <a:r>
              <a:rPr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Agricultural pollutants </a:t>
            </a:r>
          </a:p>
          <a:p>
            <a:pPr lvl="0"/>
            <a:r>
              <a:rPr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Physical pollutants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PURIFICATION OF WATER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28596" y="2786058"/>
            <a:ext cx="8229600" cy="22079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514350" lvl="0" indent="-514350">
              <a:buFont typeface="Calibri"/>
              <a:buAutoNum type="arabicPeriod"/>
            </a:pPr>
            <a:r>
              <a:rPr sz="32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Purification of water on a large scale </a:t>
            </a:r>
          </a:p>
          <a:p>
            <a:pPr marL="514350" lvl="0" indent="-514350">
              <a:buFont typeface="Calibri"/>
              <a:buAutoNum type="arabicPeriod"/>
            </a:pPr>
            <a:r>
              <a:rPr sz="32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Purification of water on a small scale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28596" y="857232"/>
            <a:ext cx="8229600" cy="1439028"/>
          </a:xfrm>
          <a:prstGeom prst="rect">
            <a:avLst/>
          </a:prstGeom>
        </p:spPr>
        <p:txBody>
          <a:bodyPr>
            <a:normAutofit/>
          </a:bodyPr>
          <a:lstStyle>
            <a:lvl1pPr lvl="0">
              <a:defRPr/>
            </a:lvl1pPr>
          </a:lstStyle>
          <a:p>
            <a:pPr lvl="0"/>
            <a:r>
              <a:rPr b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Purification of water on a large scale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2857496"/>
            <a:ext cx="8229600" cy="3467104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571500" lvl="0" indent="-571500">
              <a:buFont typeface="Calibri"/>
              <a:buAutoNum type="romanUcPeriod"/>
            </a:pPr>
            <a:r>
              <a:rPr sz="32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Storage </a:t>
            </a:r>
          </a:p>
          <a:p>
            <a:pPr marL="571500" lvl="0" indent="-571500">
              <a:buFont typeface="Calibri"/>
              <a:buAutoNum type="romanUcPeriod"/>
            </a:pPr>
            <a:r>
              <a:rPr sz="32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Filtration  </a:t>
            </a:r>
          </a:p>
          <a:p>
            <a:pPr marL="571500" lvl="0" indent="-571500">
              <a:buFont typeface="Calibri"/>
              <a:buAutoNum type="romanUcPeriod"/>
            </a:pPr>
            <a:r>
              <a:rPr sz="32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Disinfection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305</Words>
  <Application>Microsoft Office PowerPoint</Application>
  <PresentationFormat>On-screen Show (4:3)</PresentationFormat>
  <Paragraphs>95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Sources and purification of water</vt:lpstr>
      <vt:lpstr>Sources of water </vt:lpstr>
      <vt:lpstr>1. Rain </vt:lpstr>
      <vt:lpstr>2. Surface water </vt:lpstr>
      <vt:lpstr>3. Ground water </vt:lpstr>
      <vt:lpstr>Sanitary well </vt:lpstr>
      <vt:lpstr>Water pollution </vt:lpstr>
      <vt:lpstr>PURIFICATION OF WATER </vt:lpstr>
      <vt:lpstr>1. Purification of water on a large scale </vt:lpstr>
      <vt:lpstr>    Purification of water on a large scale   </vt:lpstr>
      <vt:lpstr>B. Rapid sand or mechanical filter</vt:lpstr>
      <vt:lpstr>Slide 12</vt:lpstr>
      <vt:lpstr>Slide 13</vt:lpstr>
      <vt:lpstr>2. Purification of water on a small scale </vt:lpstr>
      <vt:lpstr>Steps in well disinfection </vt:lpstr>
      <vt:lpstr> Double pot method </vt:lpstr>
      <vt:lpstr>Water quality – criteria and standards </vt:lpstr>
      <vt:lpstr>Reference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Sources and purification of water</dc:title>
  <dc:creator>Dept. Of CM</dc:creator>
  <cp:lastModifiedBy>Dept. Of CM</cp:lastModifiedBy>
  <cp:revision>3</cp:revision>
  <dcterms:created xsi:type="dcterms:W3CDTF">2006-08-16T00:00:00Z</dcterms:created>
  <dcterms:modified xsi:type="dcterms:W3CDTF">2020-10-26T08:14:37Z</dcterms:modified>
</cp:coreProperties>
</file>